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70" r:id="rId2"/>
    <p:sldId id="257" r:id="rId3"/>
    <p:sldId id="273" r:id="rId4"/>
    <p:sldId id="264" r:id="rId5"/>
    <p:sldId id="272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0E3F"/>
    <a:srgbClr val="4A9FD8"/>
    <a:srgbClr val="369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/>
    <p:restoredTop sz="94737"/>
  </p:normalViewPr>
  <p:slideViewPr>
    <p:cSldViewPr snapToGrid="0" snapToObjects="1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A84E0-0F9C-AB44-B1B2-DE109C14255A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9C5DC-38DE-D445-90CE-F048EC195D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45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C9C5DC-38DE-D445-90CE-F048EC195D8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57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30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178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3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48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158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175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7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40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23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24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93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5E904-E70F-CD49-972B-66E07C941E86}" type="datetimeFigureOut">
              <a:rPr lang="pt-BR" smtClean="0"/>
              <a:t>17/05/2021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F1E42-5469-1E48-900F-005B47BFFD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48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1" t="34716" r="28942" b="2843"/>
          <a:stretch/>
        </p:blipFill>
        <p:spPr>
          <a:xfrm>
            <a:off x="0" y="-174812"/>
            <a:ext cx="4383741" cy="720762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6CDABAE-9580-4DF2-A473-99B88E00F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6087" y="1883811"/>
            <a:ext cx="4143569" cy="27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9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233082" y="2853963"/>
            <a:ext cx="4208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Montserrat Light" charset="0"/>
                <a:ea typeface="Montserrat Light" charset="0"/>
                <a:cs typeface="Montserrat Light" charset="0"/>
              </a:rPr>
              <a:t>Gestão Ativa</a:t>
            </a:r>
            <a:endParaRPr lang="pt-BR" sz="5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2159158" y="2555383"/>
            <a:ext cx="4438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ea typeface="Voor" charset="0"/>
                <a:cs typeface="Voor" charset="0"/>
              </a:rPr>
              <a:t>Nosso Diferencial</a:t>
            </a:r>
          </a:p>
          <a:p>
            <a:pPr algn="just"/>
            <a:endParaRPr lang="pt-BR" sz="4000" dirty="0">
              <a:latin typeface="Voor" charset="0"/>
              <a:ea typeface="Voor" charset="0"/>
              <a:cs typeface="Voor" charset="0"/>
            </a:endParaRPr>
          </a:p>
        </p:txBody>
      </p:sp>
      <p:cxnSp>
        <p:nvCxnSpPr>
          <p:cNvPr id="7" name="Conector Reto 7">
            <a:extLst>
              <a:ext uri="{FF2B5EF4-FFF2-40B4-BE49-F238E27FC236}">
                <a16:creationId xmlns:a16="http://schemas.microsoft.com/office/drawing/2014/main" id="{3838D197-2A28-4477-A417-5A531BCB366A}"/>
              </a:ext>
            </a:extLst>
          </p:cNvPr>
          <p:cNvCxnSpPr>
            <a:cxnSpLocks/>
          </p:cNvCxnSpPr>
          <p:nvPr/>
        </p:nvCxnSpPr>
        <p:spPr>
          <a:xfrm flipV="1">
            <a:off x="5196464" y="2279657"/>
            <a:ext cx="1681800" cy="1708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FAD0707B-B3C3-4DB2-B9A0-B629F12EF352}"/>
              </a:ext>
            </a:extLst>
          </p:cNvPr>
          <p:cNvSpPr txBox="1"/>
          <p:nvPr/>
        </p:nvSpPr>
        <p:spPr>
          <a:xfrm>
            <a:off x="6274841" y="3543962"/>
            <a:ext cx="4208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tserrat Light" charset="0"/>
                <a:ea typeface="Montserrat Light" charset="0"/>
                <a:cs typeface="Montserrat Light" charset="0"/>
              </a:rPr>
              <a:t>da sua Carteira de Investimentos.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13883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739ABB5-B77C-4C3E-A760-F472A46D8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893" y="1103455"/>
            <a:ext cx="3721473" cy="8224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DCE0626-6A5E-425F-A6E1-B742023EC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196" y="0"/>
            <a:ext cx="2105608" cy="30908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BEDA0DE-84EE-4F7D-860F-9BA5F1C95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196" y="6548920"/>
            <a:ext cx="2105608" cy="30908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3565FCB-EE8D-4D7C-A15B-B8610ABDA1BF}"/>
              </a:ext>
            </a:extLst>
          </p:cNvPr>
          <p:cNvSpPr txBox="1"/>
          <p:nvPr/>
        </p:nvSpPr>
        <p:spPr>
          <a:xfrm>
            <a:off x="363893" y="2836341"/>
            <a:ext cx="6097554" cy="886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dirty="0"/>
              <a:t>Mais de </a:t>
            </a:r>
            <a:r>
              <a:rPr lang="pt-BR" sz="1800" b="1" dirty="0">
                <a:solidFill>
                  <a:srgbClr val="900E3F"/>
                </a:solidFill>
              </a:rPr>
              <a:t>175 anos </a:t>
            </a:r>
            <a:r>
              <a:rPr lang="pt-BR" sz="1800" dirty="0"/>
              <a:t>de </a:t>
            </a:r>
            <a:r>
              <a:rPr lang="pt-BR" sz="1800" b="1" dirty="0">
                <a:solidFill>
                  <a:srgbClr val="900E3F"/>
                </a:solidFill>
              </a:rPr>
              <a:t>solidez e segurança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Mais</a:t>
            </a:r>
            <a:r>
              <a:rPr lang="en-US" sz="1800" dirty="0"/>
              <a:t> de R$ 233 </a:t>
            </a:r>
            <a:r>
              <a:rPr lang="en-US" sz="1800" dirty="0" err="1"/>
              <a:t>bilhões</a:t>
            </a:r>
            <a:r>
              <a:rPr lang="en-US" sz="1800" dirty="0"/>
              <a:t> de </a:t>
            </a:r>
            <a:r>
              <a:rPr lang="en-US" sz="1800" dirty="0" err="1"/>
              <a:t>ativos</a:t>
            </a:r>
            <a:r>
              <a:rPr lang="en-US" sz="1800" dirty="0"/>
              <a:t> sob </a:t>
            </a:r>
            <a:r>
              <a:rPr lang="en-US" sz="1800" dirty="0" err="1"/>
              <a:t>gestão</a:t>
            </a:r>
            <a:endParaRPr lang="en-US" sz="1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880E9B-E5AD-4DAE-BF81-A76424B186D1}"/>
              </a:ext>
            </a:extLst>
          </p:cNvPr>
          <p:cNvSpPr txBox="1"/>
          <p:nvPr/>
        </p:nvSpPr>
        <p:spPr>
          <a:xfrm>
            <a:off x="363893" y="3914259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Comece hoje um negócio com a </a:t>
            </a:r>
            <a:r>
              <a:rPr lang="pt-BR" sz="1800" b="1" dirty="0">
                <a:solidFill>
                  <a:srgbClr val="900E3F"/>
                </a:solidFill>
              </a:rPr>
              <a:t>credibilidade</a:t>
            </a:r>
            <a:r>
              <a:rPr lang="pt-BR" sz="1800" dirty="0"/>
              <a:t> de uma </a:t>
            </a:r>
            <a:r>
              <a:rPr lang="pt-BR" sz="1800" b="1" dirty="0">
                <a:solidFill>
                  <a:srgbClr val="900E3F"/>
                </a:solidFill>
              </a:rPr>
              <a:t>marca</a:t>
            </a:r>
            <a:r>
              <a:rPr lang="pt-BR" sz="1800" dirty="0"/>
              <a:t> que é </a:t>
            </a:r>
            <a:r>
              <a:rPr lang="pt-BR" sz="1800" b="1" dirty="0">
                <a:solidFill>
                  <a:srgbClr val="900E3F"/>
                </a:solidFill>
              </a:rPr>
              <a:t>reconhecida mundialmente </a:t>
            </a:r>
            <a:r>
              <a:rPr lang="pt-BR" sz="1800" dirty="0"/>
              <a:t>por sua </a:t>
            </a:r>
            <a:r>
              <a:rPr lang="pt-BR" sz="1800" b="1" dirty="0">
                <a:solidFill>
                  <a:srgbClr val="900E3F"/>
                </a:solidFill>
              </a:rPr>
              <a:t>tradição</a:t>
            </a:r>
            <a:r>
              <a:rPr lang="pt-BR" sz="1800" dirty="0"/>
              <a:t> e </a:t>
            </a:r>
            <a:r>
              <a:rPr lang="pt-BR" sz="1800" b="1" dirty="0">
                <a:solidFill>
                  <a:srgbClr val="900E3F"/>
                </a:solidFill>
              </a:rPr>
              <a:t>segurança</a:t>
            </a:r>
            <a:endParaRPr lang="en-US" sz="1800" b="1" dirty="0">
              <a:solidFill>
                <a:srgbClr val="900E3F"/>
              </a:solidFill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987CB8CE-8189-4A77-AEE2-FCCBC66B6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8290" y="1149945"/>
            <a:ext cx="4558109" cy="45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2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669663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7401274" y="2216459"/>
            <a:ext cx="41048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Escritório</a:t>
            </a:r>
            <a:r>
              <a:rPr lang="en-US" sz="1600" dirty="0"/>
              <a:t> </a:t>
            </a:r>
            <a:r>
              <a:rPr lang="en-US" sz="1600" dirty="0" err="1"/>
              <a:t>formado</a:t>
            </a:r>
            <a:r>
              <a:rPr lang="en-US" sz="1600" dirty="0"/>
              <a:t> por </a:t>
            </a:r>
            <a:r>
              <a:rPr lang="en-US" sz="1600" dirty="0" err="1"/>
              <a:t>uma</a:t>
            </a:r>
            <a:r>
              <a:rPr lang="en-US" sz="1600" dirty="0"/>
              <a:t> </a:t>
            </a:r>
            <a:r>
              <a:rPr lang="en-US" sz="1800" b="1" dirty="0" err="1"/>
              <a:t>Equipe</a:t>
            </a:r>
            <a:r>
              <a:rPr lang="en-US" sz="1800" b="1" dirty="0"/>
              <a:t> </a:t>
            </a:r>
            <a:r>
              <a:rPr lang="en-US" sz="1800" b="1" dirty="0" err="1"/>
              <a:t>Multidisciplinar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Com o </a:t>
            </a:r>
            <a:r>
              <a:rPr lang="en-US" sz="1600" dirty="0" err="1"/>
              <a:t>objetivo</a:t>
            </a:r>
            <a:r>
              <a:rPr lang="en-US" sz="1600" dirty="0"/>
              <a:t> de </a:t>
            </a:r>
            <a:r>
              <a:rPr lang="en-US" sz="1600" dirty="0" err="1"/>
              <a:t>trazer</a:t>
            </a:r>
            <a:r>
              <a:rPr lang="en-US" sz="1600" dirty="0"/>
              <a:t> </a:t>
            </a:r>
            <a:r>
              <a:rPr lang="en-US" sz="1800" b="1" dirty="0" err="1"/>
              <a:t>Consciência</a:t>
            </a:r>
            <a:r>
              <a:rPr lang="en-US" sz="1800" b="1" dirty="0"/>
              <a:t> </a:t>
            </a:r>
            <a:r>
              <a:rPr lang="en-US" sz="1800" b="1" dirty="0" err="1"/>
              <a:t>Financeira</a:t>
            </a:r>
            <a:r>
              <a:rPr lang="en-US" sz="1600" dirty="0"/>
              <a:t> e </a:t>
            </a:r>
            <a:r>
              <a:rPr lang="en-US" sz="1600" dirty="0" err="1"/>
              <a:t>auxílio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800" b="1" dirty="0" err="1"/>
              <a:t>Construção</a:t>
            </a:r>
            <a:r>
              <a:rPr lang="en-US" sz="1600" dirty="0"/>
              <a:t> e </a:t>
            </a:r>
            <a:r>
              <a:rPr lang="en-US" sz="1800" b="1" dirty="0" err="1"/>
              <a:t>Evolução</a:t>
            </a:r>
            <a:r>
              <a:rPr lang="en-US" sz="1600" dirty="0"/>
              <a:t> de </a:t>
            </a:r>
            <a:r>
              <a:rPr lang="en-US" sz="1800" b="1" dirty="0" err="1"/>
              <a:t>Patrimônio</a:t>
            </a:r>
            <a:r>
              <a:rPr lang="en-US" sz="1600" dirty="0"/>
              <a:t> dos </a:t>
            </a:r>
            <a:r>
              <a:rPr lang="en-US" sz="1600" dirty="0" err="1"/>
              <a:t>nossos</a:t>
            </a:r>
            <a:r>
              <a:rPr lang="en-US" sz="1600" dirty="0"/>
              <a:t> </a:t>
            </a:r>
            <a:r>
              <a:rPr lang="en-US" sz="1600" dirty="0" err="1"/>
              <a:t>clientes</a:t>
            </a:r>
            <a:r>
              <a:rPr lang="en-US" sz="1600" dirty="0"/>
              <a:t> e </a:t>
            </a:r>
            <a:r>
              <a:rPr lang="en-US" sz="1600" dirty="0" err="1"/>
              <a:t>parceiros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 err="1"/>
              <a:t>Nossa</a:t>
            </a:r>
            <a:r>
              <a:rPr lang="en-US" sz="1600" dirty="0"/>
              <a:t> </a:t>
            </a:r>
            <a:r>
              <a:rPr lang="en-US" sz="1800" b="1" dirty="0" err="1"/>
              <a:t>Ambição</a:t>
            </a:r>
            <a:r>
              <a:rPr lang="en-US" sz="1600" dirty="0"/>
              <a:t> é </a:t>
            </a:r>
            <a:r>
              <a:rPr lang="en-US" sz="1600" dirty="0" err="1"/>
              <a:t>fazer</a:t>
            </a:r>
            <a:r>
              <a:rPr lang="en-US" sz="1600" dirty="0"/>
              <a:t> o </a:t>
            </a:r>
            <a:r>
              <a:rPr lang="en-US" sz="1600" dirty="0" err="1"/>
              <a:t>seu</a:t>
            </a:r>
            <a:r>
              <a:rPr lang="en-US" sz="1800" b="1" dirty="0"/>
              <a:t> </a:t>
            </a:r>
            <a:r>
              <a:rPr lang="en-US" sz="1800" b="1" dirty="0" err="1"/>
              <a:t>Dinheiro</a:t>
            </a:r>
            <a:r>
              <a:rPr lang="en-US" sz="1800" b="1" dirty="0"/>
              <a:t> </a:t>
            </a:r>
            <a:r>
              <a:rPr lang="en-US" sz="1800" b="1" dirty="0" err="1"/>
              <a:t>Trabalhar</a:t>
            </a:r>
            <a:r>
              <a:rPr lang="en-US" sz="1800" b="1" dirty="0"/>
              <a:t> para </a:t>
            </a:r>
            <a:r>
              <a:rPr lang="en-US" sz="1800" b="1" dirty="0" err="1"/>
              <a:t>Você</a:t>
            </a:r>
            <a:r>
              <a:rPr lang="en-US" sz="1600" dirty="0"/>
              <a:t>, </a:t>
            </a:r>
            <a:r>
              <a:rPr lang="en-US" sz="1600" dirty="0" err="1"/>
              <a:t>através</a:t>
            </a:r>
            <a:r>
              <a:rPr lang="en-US" sz="1600" dirty="0"/>
              <a:t> de </a:t>
            </a:r>
            <a:r>
              <a:rPr lang="en-US" sz="1800" b="1" dirty="0" err="1"/>
              <a:t>Conhecimento</a:t>
            </a:r>
            <a:r>
              <a:rPr lang="en-US" sz="1600" dirty="0"/>
              <a:t>, </a:t>
            </a:r>
            <a:r>
              <a:rPr lang="en-US" sz="1800" b="1" dirty="0"/>
              <a:t>Tempo</a:t>
            </a:r>
            <a:r>
              <a:rPr lang="en-US" sz="1600" dirty="0"/>
              <a:t> e </a:t>
            </a:r>
            <a:r>
              <a:rPr lang="en-US" sz="1800" b="1" dirty="0" err="1"/>
              <a:t>Resiliência</a:t>
            </a:r>
            <a:r>
              <a:rPr lang="en-US" sz="1600" dirty="0"/>
              <a:t>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457677" y="1603780"/>
            <a:ext cx="430305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500" dirty="0">
                <a:solidFill>
                  <a:schemeClr val="bg1"/>
                </a:solidFill>
                <a:ea typeface="Voor" charset="0"/>
                <a:cs typeface="Voor" charset="0"/>
              </a:rPr>
              <a:t>Quem</a:t>
            </a:r>
          </a:p>
        </p:txBody>
      </p:sp>
      <p:cxnSp>
        <p:nvCxnSpPr>
          <p:cNvPr id="9" name="Conector Reto 8"/>
          <p:cNvCxnSpPr/>
          <p:nvPr/>
        </p:nvCxnSpPr>
        <p:spPr>
          <a:xfrm flipV="1">
            <a:off x="481854" y="-224300"/>
            <a:ext cx="2882896" cy="2927946"/>
          </a:xfrm>
          <a:prstGeom prst="line">
            <a:avLst/>
          </a:prstGeom>
          <a:ln>
            <a:solidFill>
              <a:srgbClr val="4A9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2745897" y="2767280"/>
            <a:ext cx="4303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8000" dirty="0">
                <a:solidFill>
                  <a:schemeClr val="bg1"/>
                </a:solidFill>
                <a:ea typeface="Voor" charset="0"/>
                <a:cs typeface="Voor" charset="0"/>
              </a:rPr>
              <a:t>somos</a:t>
            </a:r>
          </a:p>
        </p:txBody>
      </p:sp>
      <p:cxnSp>
        <p:nvCxnSpPr>
          <p:cNvPr id="12" name="Conector Reto 11"/>
          <p:cNvCxnSpPr/>
          <p:nvPr/>
        </p:nvCxnSpPr>
        <p:spPr>
          <a:xfrm flipV="1">
            <a:off x="1923302" y="4280532"/>
            <a:ext cx="2882896" cy="2927946"/>
          </a:xfrm>
          <a:prstGeom prst="line">
            <a:avLst/>
          </a:prstGeom>
          <a:ln>
            <a:solidFill>
              <a:srgbClr val="4A9F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577"/>
            <a:ext cx="12330953" cy="82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92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97</Words>
  <Application>Microsoft Office PowerPoint</Application>
  <PresentationFormat>Widescreen</PresentationFormat>
  <Paragraphs>14</Paragraphs>
  <Slides>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Montserrat Light</vt:lpstr>
      <vt:lpstr>Voor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marilia almeida</dc:creator>
  <cp:lastModifiedBy>Rodolfo Freitas</cp:lastModifiedBy>
  <cp:revision>28</cp:revision>
  <dcterms:created xsi:type="dcterms:W3CDTF">2020-04-29T00:37:53Z</dcterms:created>
  <dcterms:modified xsi:type="dcterms:W3CDTF">2021-05-17T17:30:37Z</dcterms:modified>
</cp:coreProperties>
</file>